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Lexend"/>
      <p:regular r:id="rId32"/>
      <p:bold r:id="rId33"/>
    </p:embeddedFont>
    <p:embeddedFont>
      <p:font typeface="Merriweather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Lexend-bold.fntdata"/><Relationship Id="rId10" Type="http://schemas.openxmlformats.org/officeDocument/2006/relationships/slide" Target="slides/slide5.xml"/><Relationship Id="rId32" Type="http://schemas.openxmlformats.org/officeDocument/2006/relationships/font" Target="fonts/Lexend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7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7be4b2c7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7be4b2c7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7be4b2c7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7be4b2c7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7be4b2c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7be4b2c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7be4b2c7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7be4b2c7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7be4b2c7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7be4b2c7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7be4b2c7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7be4b2c7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7be4b2c7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7be4b2c7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7be4b2c7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7be4b2c7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7be4b2c7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7be4b2c7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3da2559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d3da2559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d3da2559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d3da2559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d3da2559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d3da2559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d3da2559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d3da2559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7be4b2c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7be4b2c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7be4b2c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7be4b2c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7be4b2c7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7be4b2c7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7be4b2c7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7be4b2c7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7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7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7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7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7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7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7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://chat.openai.com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Relationship Id="rId4" Type="http://schemas.openxmlformats.org/officeDocument/2006/relationships/hyperlink" Target="https://www.nytimes.com/interactive/2023/04/26/upshot/gpt-from-scratch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6.xml"/><Relationship Id="rId10" Type="http://schemas.openxmlformats.org/officeDocument/2006/relationships/slide" Target="/ppt/slides/slide12.xml"/><Relationship Id="rId13" Type="http://schemas.openxmlformats.org/officeDocument/2006/relationships/slide" Target="/ppt/slides/slide18.xml"/><Relationship Id="rId12" Type="http://schemas.openxmlformats.org/officeDocument/2006/relationships/slide" Target="/ppt/slides/slide1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8.xml"/><Relationship Id="rId4" Type="http://schemas.openxmlformats.org/officeDocument/2006/relationships/slide" Target="/ppt/slides/slide9.xml"/><Relationship Id="rId9" Type="http://schemas.openxmlformats.org/officeDocument/2006/relationships/slide" Target="/ppt/slides/slide11.xml"/><Relationship Id="rId5" Type="http://schemas.openxmlformats.org/officeDocument/2006/relationships/slide" Target="/ppt/slides/slide13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0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Language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</a:t>
            </a:r>
            <a:r>
              <a:rPr lang="en"/>
              <a:t>Libs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0" y="4804800"/>
            <a:ext cx="57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Created by Kristin Fasiang and the Creative Interfaces Research + Design Studio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4:</a:t>
            </a:r>
            <a:r>
              <a:rPr lang="en"/>
              <a:t> ELEPHANT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00B2FF"/>
          </a:solidFill>
          <a:ln cap="flat" cmpd="sng" w="9525">
            <a:solidFill>
              <a:srgbClr val="00B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5:</a:t>
            </a:r>
            <a:r>
              <a:rPr lang="en"/>
              <a:t> YELLING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16FFE7"/>
          </a:solidFill>
          <a:ln cap="flat" cmpd="sng" w="9525">
            <a:solidFill>
              <a:srgbClr val="16FF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6:</a:t>
            </a:r>
            <a:r>
              <a:rPr lang="en"/>
              <a:t> POINTING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FFF324"/>
          </a:solidFill>
          <a:ln cap="flat" cmpd="sng" w="9525">
            <a:solidFill>
              <a:srgbClr val="FFF3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</a:t>
            </a:r>
            <a:r>
              <a:rPr lang="en"/>
              <a:t> LAUGHING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</a:t>
            </a:r>
            <a:r>
              <a:rPr lang="en"/>
              <a:t> RUNNING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16FFE7"/>
          </a:solidFill>
          <a:ln cap="flat" cmpd="sng" w="9525">
            <a:solidFill>
              <a:srgbClr val="16FF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</a:t>
            </a:r>
            <a:r>
              <a:rPr lang="en"/>
              <a:t> CITY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FFF324"/>
          </a:solidFill>
          <a:ln cap="flat" cmpd="sng" w="9525">
            <a:solidFill>
              <a:srgbClr val="FFF3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</a:t>
            </a:r>
            <a:r>
              <a:rPr lang="en"/>
              <a:t> TANNING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FF9DC5"/>
          </a:solidFill>
          <a:ln cap="flat" cmpd="sng" w="952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11:</a:t>
            </a:r>
            <a:r>
              <a:rPr lang="en"/>
              <a:t> PEOPLE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D4A3F6"/>
          </a:solidFill>
          <a:ln cap="flat" cmpd="sng" w="9525">
            <a:solidFill>
              <a:srgbClr val="D4A3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</a:t>
            </a:r>
            <a:r>
              <a:rPr lang="en"/>
              <a:t> GROWING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00B2FF"/>
          </a:solidFill>
          <a:ln cap="flat" cmpd="sng" w="9525">
            <a:solidFill>
              <a:srgbClr val="00B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ChatGPT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would </a:t>
            </a:r>
            <a:r>
              <a:rPr b="1" lang="en" u="sng"/>
              <a:t>you</a:t>
            </a:r>
            <a:r>
              <a:rPr b="1" lang="en"/>
              <a:t> finish the following sentences?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Twinkle twinkle little star…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You’re insecure, don’t know what for…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Once upon a time…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My favorite memory is…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275" y="391350"/>
            <a:ext cx="3608100" cy="2469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2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4"/>
          <p:cNvSpPr txBox="1"/>
          <p:nvPr/>
        </p:nvSpPr>
        <p:spPr>
          <a:xfrm>
            <a:off x="311700" y="3354575"/>
            <a:ext cx="8330700" cy="1406700"/>
          </a:xfrm>
          <a:prstGeom prst="rect">
            <a:avLst/>
          </a:prstGeom>
          <a:solidFill>
            <a:srgbClr val="00B2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Now, go to </a:t>
            </a:r>
            <a:r>
              <a:rPr lang="en" sz="1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chat.openai.com</a:t>
            </a: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ask the same questions to ChatGPT: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“Can you finish the following sentence: [type sentence starter]”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050" y="3419075"/>
            <a:ext cx="1277700" cy="12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and You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ow are your own responses </a:t>
            </a:r>
            <a:r>
              <a:rPr b="1" lang="en"/>
              <a:t>similar</a:t>
            </a:r>
            <a:r>
              <a:rPr lang="en"/>
              <a:t> to ChatGPT’s? </a:t>
            </a:r>
            <a:r>
              <a:rPr b="1" lang="en"/>
              <a:t>Different</a:t>
            </a:r>
            <a:r>
              <a:rPr lang="en"/>
              <a:t>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200" y="1671000"/>
            <a:ext cx="6417600" cy="335854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363200" y="1667875"/>
            <a:ext cx="6417600" cy="3350100"/>
          </a:xfrm>
          <a:prstGeom prst="rect">
            <a:avLst/>
          </a:prstGeom>
          <a:solidFill>
            <a:srgbClr val="000000">
              <a:alpha val="632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363200" y="1667875"/>
            <a:ext cx="64176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AIs like ChatGPT are built using huge amounts of text taken from the internet.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When our responses are </a:t>
            </a: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similar</a:t>
            </a: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ChatGPT’s, that makes sense, since ChatGPT is built on thoughts that people like us have put out onto the internet!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When our responses are </a:t>
            </a: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different</a:t>
            </a: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from ChatGPT’s, though, that also makes sense– people have all sorts of opinions and ways of speaking online.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Brainstorm</a:t>
            </a:r>
            <a:r>
              <a:rPr lang="en"/>
              <a:t>: how do you think the technology might work.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(A helpful starting point is that AIs like ChatGPT rely on huge amounts of text taken from the internet. Why might they need all that text? How do they use it?)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30503" l="11669" r="8508" t="23301"/>
          <a:stretch/>
        </p:blipFill>
        <p:spPr>
          <a:xfrm>
            <a:off x="371450" y="2659850"/>
            <a:ext cx="433387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4800625" y="2861600"/>
            <a:ext cx="35694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Read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the New York Times article “Let Us Show You How GPT Works– Using Jane Austen” (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link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Stages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5417700" cy="38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start training an AI to generate sentences, we might think about filling in </a:t>
            </a:r>
            <a:r>
              <a:rPr lang="en" u="sng"/>
              <a:t>_________</a:t>
            </a:r>
            <a:r>
              <a:rPr lang="en"/>
              <a:t> in a sentence!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038" y="0"/>
            <a:ext cx="3224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369800" y="1443075"/>
            <a:ext cx="8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blanks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28600" y="2034950"/>
            <a:ext cx="5409000" cy="29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 the early stages, the AI will make random guesses to fill the blanks, since it doesn’t know enough about the surrounding words to have them influence its guesses.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means that each blank is </a:t>
            </a: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independent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of the other blanks and words around it (just like it is for you when you fill in a MadLib!)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8520600" cy="3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Roll two dice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Click the link to go to the page for that roll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Fill in the blank with the word given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Repeat!</a:t>
            </a:r>
            <a:endParaRPr sz="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 story: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Today I went to the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. While I was there I saw a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. It was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 very wildly, and even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 from the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. Pretty soon, they were all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and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. I thought all of this was very exciting, and soon I was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 it out to my friends. Eventually, though, they all went back to </a:t>
            </a:r>
            <a:r>
              <a:rPr lang="en">
                <a:solidFill>
                  <a:schemeClr val="accent1"/>
                </a:solidFill>
                <a:highlight>
                  <a:srgbClr val="FFF324"/>
                </a:highlight>
              </a:rPr>
              <a:t>_________</a:t>
            </a:r>
            <a:r>
              <a:rPr lang="en">
                <a:solidFill>
                  <a:schemeClr val="accent1"/>
                </a:solidFill>
              </a:rPr>
              <a:t> and the rest of the day was pretty boring in comparison.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350" y="208525"/>
            <a:ext cx="2082452" cy="18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the Dice</a:t>
            </a:r>
            <a:endParaRPr/>
          </a:p>
        </p:txBody>
      </p:sp>
      <p:sp>
        <p:nvSpPr>
          <p:cNvPr id="109" name="Google Shape;109;p19">
            <a:hlinkClick action="ppaction://hlinksldjump" r:id="rId3"/>
          </p:cNvPr>
          <p:cNvSpPr/>
          <p:nvPr/>
        </p:nvSpPr>
        <p:spPr>
          <a:xfrm>
            <a:off x="15372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2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19">
            <a:hlinkClick action="ppaction://hlinksldjump" r:id="rId4"/>
          </p:cNvPr>
          <p:cNvSpPr/>
          <p:nvPr/>
        </p:nvSpPr>
        <p:spPr>
          <a:xfrm>
            <a:off x="279100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3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19">
            <a:hlinkClick action="ppaction://hlinksldjump" r:id="rId5"/>
          </p:cNvPr>
          <p:cNvSpPr/>
          <p:nvPr/>
        </p:nvSpPr>
        <p:spPr>
          <a:xfrm>
            <a:off x="91037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7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" name="Google Shape;112;p19">
            <a:hlinkClick action="ppaction://hlinksldjump" r:id="rId6"/>
          </p:cNvPr>
          <p:cNvSpPr/>
          <p:nvPr/>
        </p:nvSpPr>
        <p:spPr>
          <a:xfrm>
            <a:off x="216412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8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19">
            <a:hlinkClick action="ppaction://hlinksldjump" r:id="rId7"/>
          </p:cNvPr>
          <p:cNvSpPr/>
          <p:nvPr/>
        </p:nvSpPr>
        <p:spPr>
          <a:xfrm>
            <a:off x="341787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9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" name="Google Shape;114;p19">
            <a:hlinkClick action="ppaction://hlinksldjump" r:id="rId8"/>
          </p:cNvPr>
          <p:cNvSpPr/>
          <p:nvPr/>
        </p:nvSpPr>
        <p:spPr>
          <a:xfrm>
            <a:off x="40447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4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19">
            <a:hlinkClick action="ppaction://hlinksldjump" r:id="rId9"/>
          </p:cNvPr>
          <p:cNvSpPr/>
          <p:nvPr/>
        </p:nvSpPr>
        <p:spPr>
          <a:xfrm>
            <a:off x="529850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5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" name="Google Shape;116;p19">
            <a:hlinkClick action="ppaction://hlinksldjump" r:id="rId10"/>
          </p:cNvPr>
          <p:cNvSpPr/>
          <p:nvPr/>
        </p:nvSpPr>
        <p:spPr>
          <a:xfrm>
            <a:off x="65522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6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" name="Google Shape;117;p19">
            <a:hlinkClick action="ppaction://hlinksldjump" r:id="rId11"/>
          </p:cNvPr>
          <p:cNvSpPr/>
          <p:nvPr/>
        </p:nvSpPr>
        <p:spPr>
          <a:xfrm>
            <a:off x="467162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10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" name="Google Shape;118;p19">
            <a:hlinkClick action="ppaction://hlinksldjump" r:id="rId12"/>
          </p:cNvPr>
          <p:cNvSpPr/>
          <p:nvPr/>
        </p:nvSpPr>
        <p:spPr>
          <a:xfrm>
            <a:off x="592537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11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" name="Google Shape;119;p19">
            <a:hlinkClick action="ppaction://hlinksldjump" r:id="rId13"/>
          </p:cNvPr>
          <p:cNvSpPr/>
          <p:nvPr/>
        </p:nvSpPr>
        <p:spPr>
          <a:xfrm>
            <a:off x="717912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12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 ZOO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FF9DC5"/>
          </a:solidFill>
          <a:ln cap="flat" cmpd="sng" w="952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</a:t>
            </a:r>
            <a:r>
              <a:rPr lang="en"/>
              <a:t> DANCING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30764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Back to Dice Page</a:t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0" y="5043875"/>
            <a:ext cx="9144000" cy="99600"/>
          </a:xfrm>
          <a:prstGeom prst="rect">
            <a:avLst/>
          </a:prstGeom>
          <a:solidFill>
            <a:srgbClr val="D4A3F6"/>
          </a:solidFill>
          <a:ln cap="flat" cmpd="sng" w="9525">
            <a:solidFill>
              <a:srgbClr val="D4A3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